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9" r:id="rId3"/>
    <p:sldId id="257" r:id="rId4"/>
    <p:sldId id="258" r:id="rId5"/>
    <p:sldId id="259" r:id="rId6"/>
    <p:sldId id="271" r:id="rId7"/>
    <p:sldId id="272" r:id="rId8"/>
    <p:sldId id="262" r:id="rId9"/>
    <p:sldId id="264" r:id="rId10"/>
    <p:sldId id="263" r:id="rId11"/>
    <p:sldId id="265" r:id="rId12"/>
    <p:sldId id="261" r:id="rId13"/>
    <p:sldId id="260" r:id="rId14"/>
    <p:sldId id="276" r:id="rId15"/>
    <p:sldId id="273" r:id="rId16"/>
    <p:sldId id="266" r:id="rId17"/>
    <p:sldId id="278" r:id="rId18"/>
    <p:sldId id="274" r:id="rId19"/>
    <p:sldId id="275" r:id="rId20"/>
    <p:sldId id="277" r:id="rId21"/>
    <p:sldId id="270" r:id="rId2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44" autoAdjust="0"/>
    <p:restoredTop sz="94660"/>
  </p:normalViewPr>
  <p:slideViewPr>
    <p:cSldViewPr>
      <p:cViewPr varScale="1">
        <p:scale>
          <a:sx n="98" d="100"/>
          <a:sy n="98" d="100"/>
        </p:scale>
        <p:origin x="-102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8B184-BAB1-4327-985D-D43A5C7062A5}" type="datetimeFigureOut">
              <a:rPr lang="ru-RU" smtClean="0"/>
              <a:pPr/>
              <a:t>01.12.2010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6EFC5-E2B8-43FF-A6D4-C3CE4255774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6EFC5-E2B8-43FF-A6D4-C3CE42557741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image" Target="../media/image30.jpe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00403_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84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810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</a:t>
            </a:r>
            <a:r>
              <a:rPr lang="ru-RU" b="1" dirty="0" smtClean="0">
                <a:solidFill>
                  <a:schemeClr val="bg1"/>
                </a:solidFill>
              </a:rPr>
              <a:t>ИНТЕГРИРОВАННЫЙ УРОК ПО РУССКОМУ ЯЗЫКУ И ОКРУЖАЮЩЕМУ МИРУ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                                                                4 КЛАСС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219200"/>
            <a:ext cx="8382000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1850" b="1" dirty="0" smtClean="0">
                <a:solidFill>
                  <a:schemeClr val="bg1"/>
                </a:solidFill>
              </a:rPr>
              <a:t>Тема урока: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sz="2520" b="1" i="1" dirty="0" smtClean="0">
                <a:solidFill>
                  <a:schemeClr val="bg1"/>
                </a:solidFill>
              </a:rPr>
              <a:t>« Правописание безударных окончаний существительных в родительном, дательном и предложном падежах. – Жизнь пресного водоёма.»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57912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             Учитель МОУ ООШ №21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                               г.Пятигорска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                             Чибисова С.В.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600" y="121920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/>
              <a:t>         ТЕРЕК</a:t>
            </a:r>
            <a:endParaRPr lang="ru-RU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438400" y="3886200"/>
            <a:ext cx="5943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00B050"/>
                </a:solidFill>
              </a:rPr>
              <a:t>                                </a:t>
            </a:r>
            <a:r>
              <a:rPr lang="ru-RU" sz="3500" b="1" i="1" dirty="0" smtClean="0"/>
              <a:t>ПОДКУМОК</a:t>
            </a:r>
            <a:endParaRPr lang="ru-RU" sz="35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2600" y="609600"/>
            <a:ext cx="6477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                           </a:t>
            </a:r>
            <a:r>
              <a:rPr lang="ru-RU" sz="2300" b="1" dirty="0" smtClean="0"/>
              <a:t>В первом склонении,</a:t>
            </a:r>
          </a:p>
          <a:p>
            <a:r>
              <a:rPr lang="ru-RU" sz="2300" b="1" dirty="0" smtClean="0"/>
              <a:t>                            Помню даже во сне,</a:t>
            </a:r>
          </a:p>
          <a:p>
            <a:r>
              <a:rPr lang="ru-RU" sz="2300" b="1" dirty="0" smtClean="0"/>
              <a:t>                            В предложном и дательном</a:t>
            </a:r>
          </a:p>
          <a:p>
            <a:r>
              <a:rPr lang="ru-RU" sz="2300" b="1" dirty="0" smtClean="0"/>
              <a:t>                            Пишется…..-</a:t>
            </a:r>
            <a:endParaRPr lang="ru-RU" sz="2300" b="1" dirty="0" smtClean="0">
              <a:solidFill>
                <a:srgbClr val="FF0000"/>
              </a:solidFill>
            </a:endParaRPr>
          </a:p>
          <a:p>
            <a:endParaRPr lang="ru-RU" sz="2300" b="1" dirty="0" smtClean="0">
              <a:solidFill>
                <a:srgbClr val="FF0000"/>
              </a:solidFill>
            </a:endParaRPr>
          </a:p>
          <a:p>
            <a:endParaRPr lang="ru-RU" sz="2300" b="1" dirty="0" smtClean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81400" y="2438400"/>
            <a:ext cx="38862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sz="2300" b="1" dirty="0" smtClean="0"/>
              <a:t>И во втором склонении </a:t>
            </a:r>
          </a:p>
          <a:p>
            <a:r>
              <a:rPr lang="ru-RU" sz="2300" b="1" dirty="0" smtClean="0"/>
              <a:t> В предложном падеже</a:t>
            </a:r>
          </a:p>
          <a:p>
            <a:r>
              <a:rPr lang="ru-RU" sz="2300" b="1" dirty="0" smtClean="0"/>
              <a:t> Пишу я без сомнения,</a:t>
            </a:r>
          </a:p>
          <a:p>
            <a:r>
              <a:rPr lang="ru-RU" sz="2300" b="1" dirty="0" smtClean="0"/>
              <a:t> Окончание…-</a:t>
            </a:r>
            <a:endParaRPr lang="ru-RU" sz="23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962400"/>
            <a:ext cx="60198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</a:t>
            </a:r>
          </a:p>
          <a:p>
            <a:r>
              <a:rPr lang="ru-RU" sz="2300" b="1" dirty="0" smtClean="0"/>
              <a:t>                    А в третьем склонении</a:t>
            </a:r>
          </a:p>
          <a:p>
            <a:r>
              <a:rPr lang="ru-RU" sz="2300" b="1" dirty="0" smtClean="0"/>
              <a:t>                    Не ошибись, смотри,</a:t>
            </a:r>
          </a:p>
          <a:p>
            <a:r>
              <a:rPr lang="ru-RU" sz="2300" b="1" dirty="0" smtClean="0"/>
              <a:t>                    В родительном, дательном,</a:t>
            </a:r>
          </a:p>
          <a:p>
            <a:r>
              <a:rPr lang="ru-RU" sz="2300" b="1" dirty="0" smtClean="0"/>
              <a:t>                    Даже в предложном</a:t>
            </a:r>
          </a:p>
          <a:p>
            <a:r>
              <a:rPr lang="ru-RU" sz="2300" b="1" dirty="0" smtClean="0"/>
              <a:t>                    Всегда пишу </a:t>
            </a:r>
          </a:p>
          <a:p>
            <a:r>
              <a:rPr lang="ru-RU" sz="2300" b="1" dirty="0" smtClean="0"/>
              <a:t>                    Окончание….-     . </a:t>
            </a:r>
            <a:endParaRPr lang="ru-RU" sz="23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57800" y="1676400"/>
            <a:ext cx="32893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300" b="1" dirty="0" smtClean="0">
                <a:solidFill>
                  <a:srgbClr val="FF0000"/>
                </a:solidFill>
              </a:rPr>
              <a:t>Е</a:t>
            </a:r>
            <a:endParaRPr lang="ru-RU" sz="23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10200" y="3505200"/>
            <a:ext cx="32893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300" b="1" dirty="0" smtClean="0">
                <a:solidFill>
                  <a:srgbClr val="FF0000"/>
                </a:solidFill>
              </a:rPr>
              <a:t>Е</a:t>
            </a:r>
            <a:endParaRPr lang="ru-RU" sz="23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86400" y="6019800"/>
            <a:ext cx="44435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300" b="1" dirty="0" smtClean="0">
                <a:solidFill>
                  <a:srgbClr val="FF0000"/>
                </a:solidFill>
              </a:rPr>
              <a:t>И </a:t>
            </a:r>
            <a:endParaRPr lang="ru-RU" sz="23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тростни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62693"/>
          </a:xfrm>
          <a:prstGeom prst="rect">
            <a:avLst/>
          </a:prstGeom>
        </p:spPr>
      </p:pic>
      <p:pic>
        <p:nvPicPr>
          <p:cNvPr id="5" name="Рисунок 4" descr="камыш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ргоз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2" cy="6858000"/>
          </a:xfrm>
          <a:prstGeom prst="rect">
            <a:avLst/>
          </a:prstGeom>
        </p:spPr>
      </p:pic>
      <p:pic>
        <p:nvPicPr>
          <p:cNvPr id="7" name="Рисунок 6" descr="осо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со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14800" cy="3505200"/>
          </a:xfrm>
          <a:prstGeom prst="rect">
            <a:avLst/>
          </a:prstGeom>
        </p:spPr>
      </p:pic>
      <p:pic>
        <p:nvPicPr>
          <p:cNvPr id="3" name="Рисунок 2" descr="рго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0"/>
            <a:ext cx="5029201" cy="3714750"/>
          </a:xfrm>
          <a:prstGeom prst="rect">
            <a:avLst/>
          </a:prstGeom>
        </p:spPr>
      </p:pic>
      <p:pic>
        <p:nvPicPr>
          <p:cNvPr id="4" name="Рисунок 3" descr="камыш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05200"/>
            <a:ext cx="4343400" cy="3352800"/>
          </a:xfrm>
          <a:prstGeom prst="rect">
            <a:avLst/>
          </a:prstGeom>
        </p:spPr>
      </p:pic>
      <p:pic>
        <p:nvPicPr>
          <p:cNvPr id="5" name="Рисунок 4" descr="тростни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3369464"/>
            <a:ext cx="4800600" cy="3488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ena_13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яска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ряск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592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аровози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457200"/>
            <a:ext cx="79248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</a:t>
            </a:r>
          </a:p>
          <a:p>
            <a:endParaRPr lang="ru-RU" sz="4150" b="1" i="1" dirty="0" smtClean="0"/>
          </a:p>
          <a:p>
            <a:endParaRPr lang="ru-RU" sz="4150" b="1" i="1" dirty="0" smtClean="0"/>
          </a:p>
          <a:p>
            <a:endParaRPr lang="ru-RU" sz="4150" b="1" i="1" dirty="0" smtClean="0"/>
          </a:p>
          <a:p>
            <a:endParaRPr lang="ru-RU" sz="4150" b="1" i="1" dirty="0" smtClean="0"/>
          </a:p>
          <a:p>
            <a:r>
              <a:rPr lang="ru-RU" sz="4150" b="1" i="1" dirty="0" smtClean="0"/>
              <a:t>            </a:t>
            </a:r>
          </a:p>
          <a:p>
            <a:r>
              <a:rPr lang="ru-RU" sz="4150" b="1" i="1" dirty="0" smtClean="0">
                <a:solidFill>
                  <a:schemeClr val="bg1"/>
                </a:solidFill>
              </a:rPr>
              <a:t>                           </a:t>
            </a:r>
            <a:r>
              <a:rPr lang="ru-RU" sz="6500" b="1" i="1" dirty="0" smtClean="0">
                <a:solidFill>
                  <a:schemeClr val="bg1"/>
                </a:solidFill>
                <a:latin typeface="Arial" pitchFamily="34" charset="0"/>
              </a:rPr>
              <a:t>ПУТЕШЕСТВИЕ</a:t>
            </a:r>
            <a:endParaRPr lang="ru-RU" sz="6500" b="1" i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ук серебрян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кама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35140"/>
          </a:xfrm>
          <a:prstGeom prst="rect">
            <a:avLst/>
          </a:prstGeom>
        </p:spPr>
      </p:pic>
      <p:pic>
        <p:nvPicPr>
          <p:cNvPr id="4" name="Рисунок 3" descr="триказ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водомер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81262" cy="6858000"/>
          </a:xfrm>
          <a:prstGeom prst="rect">
            <a:avLst/>
          </a:prstGeom>
        </p:spPr>
      </p:pic>
      <p:pic>
        <p:nvPicPr>
          <p:cNvPr id="7" name="Рисунок 6" descr="пиявка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69582"/>
          </a:xfrm>
          <a:prstGeom prst="rect">
            <a:avLst/>
          </a:prstGeom>
        </p:spPr>
      </p:pic>
      <p:pic>
        <p:nvPicPr>
          <p:cNvPr id="8" name="Рисунок 7" descr="рак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75440" cy="685800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толстй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-1"/>
            <a:ext cx="9144000" cy="6868161"/>
          </a:xfrm>
          <a:prstGeom prst="rect">
            <a:avLst/>
          </a:prstGeom>
        </p:spPr>
      </p:pic>
      <p:pic>
        <p:nvPicPr>
          <p:cNvPr id="19" name="Рисунок 18" descr="сюзи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91e5baff7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324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581401"/>
            <a:ext cx="2743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35" presetID="2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2011" y="1447800"/>
            <a:ext cx="34399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ВОДОЁМЫ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5800" y="378666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Естественные</a:t>
            </a:r>
            <a:endParaRPr lang="ru-RU" b="1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2514600" y="3886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Искусственные</a:t>
            </a:r>
            <a:endParaRPr lang="ru-RU" b="1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5029200" y="3810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Солёные</a:t>
            </a:r>
            <a:endParaRPr lang="ru-RU" b="1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6705600" y="3733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Пресные</a:t>
            </a:r>
            <a:endParaRPr lang="ru-RU" b="1" i="1" dirty="0"/>
          </a:p>
        </p:txBody>
      </p:sp>
      <p:cxnSp>
        <p:nvCxnSpPr>
          <p:cNvPr id="32" name="Прямая со стрелкой 31"/>
          <p:cNvCxnSpPr>
            <a:endCxn id="28" idx="0"/>
          </p:cNvCxnSpPr>
          <p:nvPr/>
        </p:nvCxnSpPr>
        <p:spPr>
          <a:xfrm rot="10800000" flipV="1">
            <a:off x="1714500" y="2209800"/>
            <a:ext cx="1638300" cy="1576864"/>
          </a:xfrm>
          <a:prstGeom prst="straightConnector1">
            <a:avLst/>
          </a:prstGeom>
          <a:ln w="22225" cap="rnd" cmpd="sng">
            <a:solidFill>
              <a:schemeClr val="tx1"/>
            </a:solidFill>
            <a:headEnd type="none" w="sm" len="sm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5400000">
            <a:off x="3086100" y="2933700"/>
            <a:ext cx="1371600" cy="381000"/>
          </a:xfrm>
          <a:prstGeom prst="straightConnector1">
            <a:avLst/>
          </a:prstGeom>
          <a:ln w="22225" cap="rnd" cmpd="sng">
            <a:solidFill>
              <a:schemeClr val="tx1"/>
            </a:solidFill>
            <a:headEnd type="none" w="sm" len="sm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16200000" flipH="1">
            <a:off x="4495800" y="2743200"/>
            <a:ext cx="1371600" cy="609600"/>
          </a:xfrm>
          <a:prstGeom prst="straightConnector1">
            <a:avLst/>
          </a:prstGeom>
          <a:ln w="22225" cap="rnd" cmpd="sng">
            <a:solidFill>
              <a:schemeClr val="tx1"/>
            </a:solidFill>
            <a:headEnd type="none" w="sm" len="sm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638800" y="2209800"/>
            <a:ext cx="1524000" cy="1447800"/>
          </a:xfrm>
          <a:prstGeom prst="straightConnector1">
            <a:avLst/>
          </a:prstGeom>
          <a:ln w="22225" cap="rnd" cmpd="sng">
            <a:solidFill>
              <a:schemeClr val="tx1"/>
            </a:solidFill>
            <a:headEnd type="none" w="sm" len="sm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2011" y="1371600"/>
            <a:ext cx="34399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ВОДОЁМЫ</a:t>
            </a:r>
            <a:endParaRPr lang="ru-RU" sz="5400" b="1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rot="10800000" flipV="1">
            <a:off x="2514600" y="2286000"/>
            <a:ext cx="762000" cy="457200"/>
          </a:xfrm>
          <a:prstGeom prst="straightConnector1">
            <a:avLst/>
          </a:prstGeom>
          <a:ln w="22225" cap="rnd" cmpd="sng">
            <a:solidFill>
              <a:schemeClr val="tx1"/>
            </a:solidFill>
            <a:headEnd type="none" w="sm" len="sm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96000" y="2819400"/>
            <a:ext cx="2590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i="1" dirty="0" smtClean="0"/>
              <a:t>  Водохранилище</a:t>
            </a:r>
            <a:endParaRPr lang="ru-RU" sz="25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3505200"/>
            <a:ext cx="2362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i="1" dirty="0" smtClean="0"/>
              <a:t>Канал</a:t>
            </a:r>
            <a:endParaRPr lang="ru-RU" sz="2500" b="1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4724400" y="4114800"/>
            <a:ext cx="160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i="1" dirty="0" smtClean="0"/>
              <a:t>     Пруд</a:t>
            </a:r>
            <a:endParaRPr lang="ru-RU" sz="2500" b="1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143000" y="2819400"/>
            <a:ext cx="1295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i="1" dirty="0" smtClean="0"/>
              <a:t>      Река</a:t>
            </a:r>
            <a:endParaRPr lang="ru-RU" sz="2500" b="1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1600200" y="3429000"/>
            <a:ext cx="1752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i="1" dirty="0" smtClean="0"/>
              <a:t>      Озеро</a:t>
            </a:r>
            <a:endParaRPr lang="ru-RU" sz="2500" b="1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3048000" y="3581400"/>
            <a:ext cx="1219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i="1" dirty="0" smtClean="0"/>
              <a:t>      Ручей</a:t>
            </a:r>
            <a:endParaRPr lang="ru-RU" sz="2500" b="1" i="1" dirty="0"/>
          </a:p>
        </p:txBody>
      </p:sp>
      <p:cxnSp>
        <p:nvCxnSpPr>
          <p:cNvPr id="31" name="Прямая со стрелкой 30"/>
          <p:cNvCxnSpPr/>
          <p:nvPr/>
        </p:nvCxnSpPr>
        <p:spPr>
          <a:xfrm rot="5400000">
            <a:off x="2857500" y="2400300"/>
            <a:ext cx="1066800" cy="838200"/>
          </a:xfrm>
          <a:prstGeom prst="straightConnector1">
            <a:avLst/>
          </a:prstGeom>
          <a:ln w="22225" cap="rnd" cmpd="sng">
            <a:solidFill>
              <a:schemeClr val="tx1"/>
            </a:solidFill>
            <a:headEnd type="none" w="sm" len="sm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5400000">
            <a:off x="3276600" y="2743200"/>
            <a:ext cx="1600200" cy="685800"/>
          </a:xfrm>
          <a:prstGeom prst="straightConnector1">
            <a:avLst/>
          </a:prstGeom>
          <a:ln w="22225" cap="rnd" cmpd="sng">
            <a:solidFill>
              <a:schemeClr val="tx1"/>
            </a:solidFill>
            <a:headEnd type="none" w="sm" len="sm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endCxn id="20" idx="0"/>
          </p:cNvCxnSpPr>
          <p:nvPr/>
        </p:nvCxnSpPr>
        <p:spPr>
          <a:xfrm rot="16200000" flipH="1">
            <a:off x="4286250" y="2876550"/>
            <a:ext cx="1828800" cy="647700"/>
          </a:xfrm>
          <a:prstGeom prst="straightConnector1">
            <a:avLst/>
          </a:prstGeom>
          <a:ln w="22225" cap="rnd" cmpd="sng">
            <a:solidFill>
              <a:schemeClr val="tx1"/>
            </a:solidFill>
            <a:headEnd type="none" w="sm" len="sm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5181600" y="2286000"/>
            <a:ext cx="1295400" cy="1143000"/>
          </a:xfrm>
          <a:prstGeom prst="straightConnector1">
            <a:avLst/>
          </a:prstGeom>
          <a:ln w="22225" cap="rnd" cmpd="sng">
            <a:solidFill>
              <a:schemeClr val="tx1"/>
            </a:solidFill>
            <a:headEnd type="none" w="sm" len="sm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248400" y="2209800"/>
            <a:ext cx="1143000" cy="685800"/>
          </a:xfrm>
          <a:prstGeom prst="straightConnector1">
            <a:avLst/>
          </a:prstGeom>
          <a:ln w="22225" cap="rnd" cmpd="sng">
            <a:solidFill>
              <a:schemeClr val="tx1"/>
            </a:solidFill>
            <a:headEnd type="none" w="sm" len="sm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7" grpId="0"/>
      <p:bldP spid="20" grpId="0"/>
      <p:bldP spid="23" grpId="0"/>
      <p:bldP spid="26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81000"/>
            <a:ext cx="624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i="1" dirty="0" smtClean="0"/>
              <a:t>                                             КУБАНЬ</a:t>
            </a:r>
            <a:endParaRPr lang="ru-RU" sz="5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19200" y="1752600"/>
            <a:ext cx="4953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i="1" dirty="0" smtClean="0"/>
              <a:t>                              КУМА</a:t>
            </a:r>
            <a:endParaRPr lang="ru-RU" sz="35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126</Words>
  <Application>Microsoft Office PowerPoint</Application>
  <PresentationFormat>Экран (4:3)</PresentationFormat>
  <Paragraphs>51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kengur</dc:creator>
  <cp:lastModifiedBy>kengur</cp:lastModifiedBy>
  <cp:revision>35</cp:revision>
  <dcterms:created xsi:type="dcterms:W3CDTF">2010-11-28T11:10:23Z</dcterms:created>
  <dcterms:modified xsi:type="dcterms:W3CDTF">2010-12-01T16:49:07Z</dcterms:modified>
</cp:coreProperties>
</file>